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3"/>
  </p:notesMasterIdLst>
  <p:sldIdLst>
    <p:sldId id="1322" r:id="rId5"/>
    <p:sldId id="1418" r:id="rId6"/>
    <p:sldId id="1323" r:id="rId7"/>
    <p:sldId id="1373" r:id="rId8"/>
    <p:sldId id="1419" r:id="rId9"/>
    <p:sldId id="1420" r:id="rId10"/>
    <p:sldId id="1326" r:id="rId11"/>
    <p:sldId id="286" r:id="rId12"/>
  </p:sldIdLst>
  <p:sldSz cx="12192000" cy="6858000"/>
  <p:notesSz cx="6858000" cy="9144000"/>
  <p:custDataLst>
    <p:tags r:id="rId1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373"/>
            <p14:sldId id="1419"/>
            <p14:sldId id="1420"/>
            <p14:sldId id="1326"/>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CEAEB"/>
    <a:srgbClr val="DE5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oleObject" Target="../embeddings/oleObject4.bin"/><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ags" Target="../tags/tag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theme" Target="../theme/theme2.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3"/>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0"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9" r:id="rId17"/>
    <p:sldLayoutId id="2147483680" r:id="rId18"/>
    <p:sldLayoutId id="2147483681" r:id="rId19"/>
    <p:sldLayoutId id="2147483686"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oleObject" Target="../embeddings/oleObject7.bin"/><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emf"/><Relationship Id="rId9"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ds-stratgic-work/Time-Series-Forecast-on-Hotel-Demand.git" TargetMode="External"/><Relationship Id="rId3" Type="http://schemas.openxmlformats.org/officeDocument/2006/relationships/notesSlide" Target="../notesSlides/notesSlide3.xml"/><Relationship Id="rId7"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 name="Title 2">
            <a:extLst>
              <a:ext uri="{FF2B5EF4-FFF2-40B4-BE49-F238E27FC236}">
                <a16:creationId xmlns:a16="http://schemas.microsoft.com/office/drawing/2014/main" id="{63AEA005-D305-425A-F99A-ADFFD1977E82}"/>
              </a:ext>
            </a:extLst>
          </p:cNvPr>
          <p:cNvSpPr>
            <a:spLocks noGrp="1"/>
          </p:cNvSpPr>
          <p:nvPr>
            <p:ph type="ctrTitle"/>
          </p:nvPr>
        </p:nvSpPr>
        <p:spPr>
          <a:xfrm>
            <a:off x="489771" y="2903214"/>
            <a:ext cx="8003989" cy="1231106"/>
          </a:xfrm>
        </p:spPr>
        <p:txBody>
          <a:bodyPr/>
          <a:lstStyle/>
          <a:p>
            <a:br>
              <a:rPr lang="en-US" dirty="0"/>
            </a:br>
            <a:endParaRPr lang="en-US" dirty="0"/>
          </a:p>
        </p:txBody>
      </p:sp>
      <p:sp>
        <p:nvSpPr>
          <p:cNvPr id="5" name="TextBox 4">
            <a:extLst>
              <a:ext uri="{FF2B5EF4-FFF2-40B4-BE49-F238E27FC236}">
                <a16:creationId xmlns:a16="http://schemas.microsoft.com/office/drawing/2014/main" id="{ACD14453-9AE0-C6DD-EF5C-F77F7D982A1E}"/>
              </a:ext>
            </a:extLst>
          </p:cNvPr>
          <p:cNvSpPr txBox="1"/>
          <p:nvPr/>
        </p:nvSpPr>
        <p:spPr>
          <a:xfrm>
            <a:off x="806245" y="2299259"/>
            <a:ext cx="7541342" cy="1077218"/>
          </a:xfrm>
          <a:prstGeom prst="rect">
            <a:avLst/>
          </a:prstGeom>
          <a:noFill/>
        </p:spPr>
        <p:txBody>
          <a:bodyPr wrap="square">
            <a:spAutoFit/>
          </a:bodyPr>
          <a:lstStyle/>
          <a:p>
            <a:r>
              <a:rPr lang="en-US" sz="3200" b="1" dirty="0">
                <a:solidFill>
                  <a:srgbClr val="C00000"/>
                </a:solidFill>
              </a:rPr>
              <a:t>Time Series Forecasting Techniques  		              - Predict Hotel Demand</a:t>
            </a:r>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92443"/>
          </a:xfrm>
        </p:spPr>
        <p:txBody>
          <a:bodyPr/>
          <a:lstStyle/>
          <a:p>
            <a:pPr lvl="0"/>
            <a:r>
              <a:rPr lang="en-IN" dirty="0"/>
              <a:t>Agenda</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79288" y="1695478"/>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latin typeface="Arial" panose="020B0604020202020204" pitchFamily="34" charset="0"/>
                <a:cs typeface="Arial" panose="020B0604020202020204" pitchFamily="34" charset="0"/>
              </a:rPr>
              <a:t>Introduction and Business Objective</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579288" y="2838662"/>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latin typeface="Arial" panose="020B0604020202020204" pitchFamily="34" charset="0"/>
                <a:cs typeface="Arial" panose="020B0604020202020204" pitchFamily="34" charset="0"/>
              </a:rPr>
              <a:t>Time Series – Modelling</a:t>
            </a:r>
          </a:p>
        </p:txBody>
      </p:sp>
      <p:sp>
        <p:nvSpPr>
          <p:cNvPr id="8" name="Google Shape;9497;p5">
            <a:extLst>
              <a:ext uri="{FF2B5EF4-FFF2-40B4-BE49-F238E27FC236}">
                <a16:creationId xmlns:a16="http://schemas.microsoft.com/office/drawing/2014/main" id="{E7858EF5-D6D2-3103-A1F9-0B783D30AE54}"/>
              </a:ext>
            </a:extLst>
          </p:cNvPr>
          <p:cNvSpPr txBox="1">
            <a:spLocks/>
          </p:cNvSpPr>
          <p:nvPr/>
        </p:nvSpPr>
        <p:spPr>
          <a:xfrm>
            <a:off x="1531341" y="3891188"/>
            <a:ext cx="5764192" cy="101566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Model Used :</a:t>
            </a:r>
          </a:p>
          <a:p>
            <a:pPr marL="457200" indent="-457200">
              <a:buFont typeface="Arial" panose="020B0604020202020204" pitchFamily="34" charset="0"/>
              <a:buChar char="•"/>
            </a:pPr>
            <a:r>
              <a:rPr lang="en-IN" sz="2400" dirty="0"/>
              <a:t>  </a:t>
            </a:r>
            <a:r>
              <a:rPr lang="en-IN" sz="1800" dirty="0">
                <a:latin typeface="Arial" panose="020B0604020202020204" pitchFamily="34" charset="0"/>
                <a:cs typeface="Arial" panose="020B0604020202020204" pitchFamily="34" charset="0"/>
              </a:rPr>
              <a:t>ARIMA</a:t>
            </a:r>
          </a:p>
          <a:p>
            <a:pPr marL="342900" indent="-342900">
              <a:buFont typeface="Arial" panose="020B0604020202020204" pitchFamily="34" charset="0"/>
              <a:buChar char="•"/>
            </a:pPr>
            <a:r>
              <a:rPr lang="en-IN" sz="1800" dirty="0">
                <a:latin typeface="Arial" panose="020B0604020202020204" pitchFamily="34" charset="0"/>
                <a:cs typeface="Arial" panose="020B0604020202020204" pitchFamily="34" charset="0"/>
              </a:rPr>
              <a:t>     LSTM </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79288" y="5218215"/>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2" y="1388350"/>
            <a:ext cx="8042786"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Arial"/>
              </a:rPr>
              <a:t>Hotel Demand</a:t>
            </a:r>
          </a:p>
          <a:p>
            <a:pPr algn="ctr"/>
            <a:r>
              <a:rPr lang="en-US" sz="3600" b="1" dirty="0">
                <a:solidFill>
                  <a:schemeClr val="bg1"/>
                </a:solidFill>
                <a:latin typeface="Arial"/>
              </a:rPr>
              <a:t>Intro &amp; Business Aspect</a:t>
            </a:r>
            <a:endParaRPr lang="en-US" sz="3600" b="1" dirty="0">
              <a:solidFill>
                <a:schemeClr val="bg1"/>
              </a:solidFill>
            </a:endParaRPr>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1141361" y="3246549"/>
            <a:ext cx="9909277" cy="2585323"/>
          </a:xfrm>
        </p:spPr>
        <p:txBody>
          <a:bodyPr/>
          <a:lstStyle/>
          <a:p>
            <a:r>
              <a:rPr lang="en-US" sz="1400" b="0" i="0" dirty="0">
                <a:solidFill>
                  <a:srgbClr val="000000"/>
                </a:solidFill>
                <a:effectLst/>
                <a:highlight>
                  <a:srgbClr val="FFFFFF"/>
                </a:highlight>
                <a:latin typeface="Arial" panose="020B0604020202020204" pitchFamily="34" charset="0"/>
                <a:cs typeface="Arial" panose="020B0604020202020204" pitchFamily="34" charset="0"/>
              </a:rPr>
              <a:t>    The most important part of tourism is to manage hotels and resorts. The number of tourist flows in a Resort or hotel is the indicator of the hotel revenue. The accurate guest prediction to occupy all Rooms of the Hotel(ROH), is the key to revenue management that helps organizations and companies allocate limited tourism resources reasonably to maintain market competitiveness. The curve is non-linear with complex, huge, fluctuations in data and its characteristics. During the season the flow of tourists increases the demand in tourism management for the hotels and resorts. The decision-makers in tourism management fall into a dilemma, either overestimation or underestimation of the tourist flow. Forecasting accurately the results increases the demand.</a:t>
            </a:r>
            <a:br>
              <a:rPr lang="en-US" sz="1400" dirty="0">
                <a:solidFill>
                  <a:srgbClr val="030303"/>
                </a:solidFill>
                <a:latin typeface="Arial" panose="020B0604020202020204" pitchFamily="34" charset="0"/>
                <a:cs typeface="Arial" panose="020B0604020202020204" pitchFamily="34" charset="0"/>
              </a:rPr>
            </a:br>
            <a:br>
              <a:rPr lang="en-US" sz="1400" dirty="0">
                <a:solidFill>
                  <a:srgbClr val="030303"/>
                </a:solidFill>
                <a:latin typeface="Arial" panose="020B0604020202020204" pitchFamily="34" charset="0"/>
                <a:cs typeface="Arial" panose="020B0604020202020204" pitchFamily="34" charset="0"/>
              </a:rPr>
            </a:br>
            <a:r>
              <a:rPr lang="en-US" sz="1400" dirty="0">
                <a:solidFill>
                  <a:srgbClr val="030303"/>
                </a:solidFill>
                <a:latin typeface="Arial" panose="020B0604020202020204" pitchFamily="34" charset="0"/>
                <a:cs typeface="Arial" panose="020B0604020202020204" pitchFamily="34" charset="0"/>
              </a:rPr>
              <a:t>    </a:t>
            </a:r>
            <a:r>
              <a:rPr lang="en-US" sz="1400" b="0" i="0" dirty="0">
                <a:solidFill>
                  <a:srgbClr val="000000"/>
                </a:solidFill>
                <a:effectLst/>
                <a:highlight>
                  <a:srgbClr val="FFFFFF"/>
                </a:highlight>
                <a:latin typeface="Arial" panose="020B0604020202020204" pitchFamily="34" charset="0"/>
                <a:cs typeface="Arial" panose="020B0604020202020204" pitchFamily="34" charset="0"/>
              </a:rPr>
              <a:t>Tourism demands the overnight guests’ flow of hotels is complex non-linearity and fluctuations. This uncertainty during pick time or in a season creates a dilemma in the tourism department. Additionally, an online query index generated by the tourists creates traffic in searching for the proper information about the tourist flow. To introduce a proper Linear and non-linear method or frameworks that can survive the industry with meaningful and sharp growth in review.</a:t>
            </a:r>
            <a:endParaRPr lang="en-US" sz="1400" dirty="0">
              <a:solidFill>
                <a:srgbClr val="03030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Graphic 15">
            <a:extLst>
              <a:ext uri="{FF2B5EF4-FFF2-40B4-BE49-F238E27FC236}">
                <a16:creationId xmlns:a16="http://schemas.microsoft.com/office/drawing/2014/main" id="{8F9CAB16-94DF-591C-B94E-5552E4C24B7B}"/>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962186" y="1086559"/>
            <a:ext cx="210718" cy="210718"/>
          </a:xfrm>
          <a:prstGeom prst="rect">
            <a:avLst/>
          </a:prstGeom>
        </p:spPr>
      </p:pic>
      <p:pic>
        <p:nvPicPr>
          <p:cNvPr id="28" name="Graphic 27">
            <a:extLst>
              <a:ext uri="{FF2B5EF4-FFF2-40B4-BE49-F238E27FC236}">
                <a16:creationId xmlns:a16="http://schemas.microsoft.com/office/drawing/2014/main" id="{EEB22BCD-6C09-291C-499A-2BB8D023F02B}"/>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122649" y="4109560"/>
            <a:ext cx="262142" cy="262142"/>
          </a:xfrm>
          <a:prstGeom prst="rect">
            <a:avLst/>
          </a:prstGeom>
        </p:spPr>
      </p:pic>
      <p:sp>
        <p:nvSpPr>
          <p:cNvPr id="9" name="Сквиркл">
            <a:extLst>
              <a:ext uri="{FF2B5EF4-FFF2-40B4-BE49-F238E27FC236}">
                <a16:creationId xmlns:a16="http://schemas.microsoft.com/office/drawing/2014/main" id="{DA2DC9C0-4D70-6169-5CD3-9B8DEA39BB75}"/>
              </a:ext>
            </a:extLst>
          </p:cNvPr>
          <p:cNvSpPr/>
          <p:nvPr/>
        </p:nvSpPr>
        <p:spPr>
          <a:xfrm>
            <a:off x="783404" y="948981"/>
            <a:ext cx="4250712" cy="5324898"/>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sym typeface="Arial"/>
            </a:endParaRPr>
          </a:p>
        </p:txBody>
      </p:sp>
      <p:sp>
        <p:nvSpPr>
          <p:cNvPr id="17" name="Rectangle: Top Corners Rounded 16">
            <a:extLst>
              <a:ext uri="{FF2B5EF4-FFF2-40B4-BE49-F238E27FC236}">
                <a16:creationId xmlns:a16="http://schemas.microsoft.com/office/drawing/2014/main" id="{7FF9EE39-B918-C43C-3E16-483AD2E9BC7C}"/>
              </a:ext>
            </a:extLst>
          </p:cNvPr>
          <p:cNvSpPr/>
          <p:nvPr/>
        </p:nvSpPr>
        <p:spPr>
          <a:xfrm flipH="1">
            <a:off x="852420" y="1025054"/>
            <a:ext cx="4167288" cy="325760"/>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MODEL USED</a:t>
            </a:r>
          </a:p>
        </p:txBody>
      </p:sp>
      <p:pic>
        <p:nvPicPr>
          <p:cNvPr id="18" name="Graphic 17">
            <a:extLst>
              <a:ext uri="{FF2B5EF4-FFF2-40B4-BE49-F238E27FC236}">
                <a16:creationId xmlns:a16="http://schemas.microsoft.com/office/drawing/2014/main" id="{76BE4071-9361-9AA7-5064-02738CD4EFC7}"/>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147417" y="1076399"/>
            <a:ext cx="210718" cy="210718"/>
          </a:xfrm>
          <a:prstGeom prst="rect">
            <a:avLst/>
          </a:prstGeom>
        </p:spPr>
      </p:pic>
      <p:pic>
        <p:nvPicPr>
          <p:cNvPr id="20" name="Graphic 19">
            <a:extLst>
              <a:ext uri="{FF2B5EF4-FFF2-40B4-BE49-F238E27FC236}">
                <a16:creationId xmlns:a16="http://schemas.microsoft.com/office/drawing/2014/main" id="{A8200A77-DE9C-ED15-DEC6-9AED3D7552A8}"/>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024280" y="4153429"/>
            <a:ext cx="189264" cy="189264"/>
          </a:xfrm>
          <a:prstGeom prst="rect">
            <a:avLst/>
          </a:prstGeom>
        </p:spPr>
      </p:pic>
      <p:sp>
        <p:nvSpPr>
          <p:cNvPr id="26" name="Title 25">
            <a:extLst>
              <a:ext uri="{FF2B5EF4-FFF2-40B4-BE49-F238E27FC236}">
                <a16:creationId xmlns:a16="http://schemas.microsoft.com/office/drawing/2014/main" id="{A8B48AC6-7FD0-481A-A7C5-10CEC143F487}"/>
              </a:ext>
            </a:extLst>
          </p:cNvPr>
          <p:cNvSpPr>
            <a:spLocks noGrp="1"/>
          </p:cNvSpPr>
          <p:nvPr>
            <p:ph type="title"/>
          </p:nvPr>
        </p:nvSpPr>
        <p:spPr>
          <a:xfrm>
            <a:off x="355600" y="222693"/>
            <a:ext cx="11480800" cy="738664"/>
          </a:xfrm>
          <a:noFill/>
          <a:ln>
            <a:noFill/>
          </a:ln>
        </p:spPr>
        <p:txBody>
          <a:bodyPr spcFirstLastPara="1" vert="horz" wrap="square" lIns="0" tIns="0" rIns="0" bIns="0" anchor="t" anchorCtr="0">
            <a:spAutoFit/>
          </a:bodyPr>
          <a:lstStyle/>
          <a:p>
            <a:r>
              <a:rPr lang="en-IN" sz="2800" dirty="0"/>
              <a:t>Time Series Models</a:t>
            </a:r>
            <a:br>
              <a:rPr lang="en-IN" sz="2000" dirty="0"/>
            </a:br>
            <a:endParaRPr lang="en-IN" sz="2000" dirty="0"/>
          </a:p>
        </p:txBody>
      </p:sp>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b="0" i="0" u="none" strike="noStrike" kern="0" cap="none" spc="0" normalizeH="0" baseline="0" noProof="0" smtClean="0">
                <a:ln>
                  <a:noFill/>
                </a:ln>
                <a:solidFill>
                  <a:srgbClr val="44546A"/>
                </a:solidFill>
                <a:effectLst/>
                <a:uLnTx/>
                <a:uFillTx/>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b="0" i="0" u="none" strike="noStrike" kern="0" cap="none" spc="0" normalizeH="0" baseline="0" noProof="0">
              <a:ln>
                <a:noFill/>
              </a:ln>
              <a:solidFill>
                <a:srgbClr val="44546A"/>
              </a:solidFill>
              <a:effectLst/>
              <a:uLnTx/>
              <a:uFillTx/>
              <a:sym typeface="Trebuchet MS"/>
            </a:endParaRPr>
          </a:p>
        </p:txBody>
      </p:sp>
      <p:sp>
        <p:nvSpPr>
          <p:cNvPr id="5" name="TextBox 4">
            <a:extLst>
              <a:ext uri="{FF2B5EF4-FFF2-40B4-BE49-F238E27FC236}">
                <a16:creationId xmlns:a16="http://schemas.microsoft.com/office/drawing/2014/main" id="{07716B80-A7A1-A434-A9D2-861933A8CF68}"/>
              </a:ext>
            </a:extLst>
          </p:cNvPr>
          <p:cNvSpPr txBox="1"/>
          <p:nvPr/>
        </p:nvSpPr>
        <p:spPr>
          <a:xfrm>
            <a:off x="886719" y="1590612"/>
            <a:ext cx="4000943" cy="4093428"/>
          </a:xfrm>
          <a:prstGeom prst="rect">
            <a:avLst/>
          </a:prstGeom>
          <a:noFill/>
        </p:spPr>
        <p:txBody>
          <a:bodyPr wrap="square" rtlCol="0">
            <a:spAutoFit/>
          </a:bodyPr>
          <a:lstStyle/>
          <a:p>
            <a:pPr marL="457200" indent="-457200">
              <a:buAutoNum type="arabicPeriod"/>
            </a:pPr>
            <a:r>
              <a:rPr lang="en-US" sz="2000" b="1" dirty="0">
                <a:latin typeface="Arial" panose="020B0604020202020204" pitchFamily="34" charset="0"/>
                <a:cs typeface="Arial" panose="020B0604020202020204" pitchFamily="34" charset="0"/>
              </a:rPr>
              <a:t>ARIMA:</a:t>
            </a:r>
          </a:p>
          <a:p>
            <a:pPr marL="457200" indent="-457200">
              <a:buAutoNum type="arabicPeriod"/>
            </a:pPr>
            <a:endParaRPr lang="en-US" sz="1200" b="1" dirty="0">
              <a:latin typeface="Arial" panose="020B0604020202020204" pitchFamily="34" charset="0"/>
              <a:cs typeface="Arial" panose="020B0604020202020204" pitchFamily="34" charset="0"/>
            </a:endParaRPr>
          </a:p>
          <a:p>
            <a:pPr algn="l"/>
            <a:r>
              <a:rPr lang="en-US" sz="1200" b="1" i="0" dirty="0">
                <a:effectLst/>
                <a:highlight>
                  <a:srgbClr val="FFFFFF"/>
                </a:highlight>
                <a:latin typeface="Arial" panose="020B0604020202020204" pitchFamily="34" charset="0"/>
                <a:cs typeface="Arial" panose="020B0604020202020204" pitchFamily="34" charset="0"/>
              </a:rPr>
              <a:t>Autoregressive</a:t>
            </a:r>
          </a:p>
          <a:p>
            <a:pPr algn="l">
              <a:buFont typeface="Arial" panose="020B0604020202020204" pitchFamily="34" charset="0"/>
              <a:buChar char="•"/>
            </a:pPr>
            <a:r>
              <a:rPr lang="en-US" sz="1200" b="0" i="0" dirty="0">
                <a:solidFill>
                  <a:srgbClr val="111111"/>
                </a:solidFill>
                <a:effectLst/>
                <a:highlight>
                  <a:srgbClr val="FFFFFF"/>
                </a:highlight>
                <a:latin typeface="Arial" panose="020B0604020202020204" pitchFamily="34" charset="0"/>
                <a:cs typeface="Arial" panose="020B0604020202020204" pitchFamily="34" charset="0"/>
              </a:rPr>
              <a:t>Autoregressive integrated moving average (ARIMA) models predict future values based on past values.</a:t>
            </a:r>
          </a:p>
          <a:p>
            <a:pPr algn="l">
              <a:buFont typeface="Arial" panose="020B0604020202020204" pitchFamily="34" charset="0"/>
              <a:buChar char="•"/>
            </a:pPr>
            <a:r>
              <a:rPr lang="en-US" sz="1200" b="0" i="0" dirty="0">
                <a:solidFill>
                  <a:srgbClr val="111111"/>
                </a:solidFill>
                <a:effectLst/>
                <a:highlight>
                  <a:srgbClr val="FFFFFF"/>
                </a:highlight>
                <a:latin typeface="Arial" panose="020B0604020202020204" pitchFamily="34" charset="0"/>
                <a:cs typeface="Arial" panose="020B0604020202020204" pitchFamily="34" charset="0"/>
              </a:rPr>
              <a:t>ARIMA makes use of lagged moving averages to smooth time series data.</a:t>
            </a:r>
          </a:p>
          <a:p>
            <a:pPr algn="l">
              <a:buFont typeface="Arial" panose="020B0604020202020204" pitchFamily="34" charset="0"/>
              <a:buChar char="•"/>
            </a:pPr>
            <a:r>
              <a:rPr lang="en-US" sz="1200" b="0" i="0" dirty="0">
                <a:solidFill>
                  <a:srgbClr val="111111"/>
                </a:solidFill>
                <a:effectLst/>
                <a:highlight>
                  <a:srgbClr val="FFFFFF"/>
                </a:highlight>
                <a:latin typeface="Arial" panose="020B0604020202020204" pitchFamily="34" charset="0"/>
                <a:cs typeface="Arial" panose="020B0604020202020204" pitchFamily="34" charset="0"/>
              </a:rPr>
              <a:t>They are widely used in technical analysis to forecast future security prices.</a:t>
            </a:r>
          </a:p>
          <a:p>
            <a:pPr algn="l">
              <a:buFont typeface="Arial" panose="020B0604020202020204" pitchFamily="34" charset="0"/>
              <a:buChar char="•"/>
            </a:pPr>
            <a:r>
              <a:rPr lang="en-US" sz="1200" b="0" i="0" dirty="0">
                <a:solidFill>
                  <a:srgbClr val="111111"/>
                </a:solidFill>
                <a:effectLst/>
                <a:highlight>
                  <a:srgbClr val="FFFFFF"/>
                </a:highlight>
                <a:latin typeface="Arial" panose="020B0604020202020204" pitchFamily="34" charset="0"/>
                <a:cs typeface="Arial" panose="020B0604020202020204" pitchFamily="34" charset="0"/>
              </a:rPr>
              <a:t>Autoregressive models implicitly assume that the future will resemble the past.</a:t>
            </a:r>
          </a:p>
          <a:p>
            <a:pPr algn="l">
              <a:buFont typeface="Arial" panose="020B0604020202020204" pitchFamily="34" charset="0"/>
              <a:buChar char="•"/>
            </a:pPr>
            <a:r>
              <a:rPr lang="en-US" sz="1200" b="0" i="0" dirty="0">
                <a:solidFill>
                  <a:srgbClr val="111111"/>
                </a:solidFill>
                <a:effectLst/>
                <a:highlight>
                  <a:srgbClr val="FFFFFF"/>
                </a:highlight>
                <a:latin typeface="Arial" panose="020B0604020202020204" pitchFamily="34" charset="0"/>
                <a:cs typeface="Arial" panose="020B0604020202020204" pitchFamily="34" charset="0"/>
              </a:rPr>
              <a:t>Therefore, they can prove inaccurate under certain market conditions, such as financial crises or periods of rapid technological change.</a:t>
            </a:r>
          </a:p>
          <a:p>
            <a:pPr algn="l"/>
            <a:endParaRPr lang="en-US" sz="1200" dirty="0">
              <a:highlight>
                <a:srgbClr val="FFFFFF"/>
              </a:highlight>
              <a:latin typeface="Arial" panose="020B0604020202020204" pitchFamily="34" charset="0"/>
              <a:cs typeface="Arial" panose="020B0604020202020204" pitchFamily="34" charset="0"/>
            </a:endParaRPr>
          </a:p>
          <a:p>
            <a:pPr algn="l"/>
            <a:r>
              <a:rPr lang="en-US" sz="1200" b="1" i="0" dirty="0">
                <a:effectLst/>
                <a:highlight>
                  <a:srgbClr val="FFFFFF"/>
                </a:highlight>
                <a:latin typeface="Arial" panose="020B0604020202020204" pitchFamily="34" charset="0"/>
                <a:cs typeface="Arial" panose="020B0604020202020204" pitchFamily="34" charset="0"/>
              </a:rPr>
              <a:t>Moving Average</a:t>
            </a:r>
          </a:p>
          <a:p>
            <a:endParaRPr lang="en-US" sz="1200" b="1" dirty="0">
              <a:latin typeface="Arial" panose="020B0604020202020204" pitchFamily="34" charset="0"/>
              <a:cs typeface="Arial" panose="020B0604020202020204" pitchFamily="34" charset="0"/>
            </a:endParaRPr>
          </a:p>
          <a:p>
            <a:r>
              <a:rPr lang="en-US" sz="1200" dirty="0">
                <a:solidFill>
                  <a:srgbClr val="111111"/>
                </a:solidFill>
                <a:highlight>
                  <a:srgbClr val="FFFFFF"/>
                </a:highlight>
                <a:latin typeface="Arial" panose="020B0604020202020204" pitchFamily="34" charset="0"/>
                <a:cs typeface="Arial" panose="020B0604020202020204" pitchFamily="34" charset="0"/>
              </a:rPr>
              <a:t>Inc</a:t>
            </a:r>
            <a:r>
              <a:rPr lang="en-US" sz="1200" b="0" i="0" dirty="0">
                <a:solidFill>
                  <a:srgbClr val="111111"/>
                </a:solidFill>
                <a:effectLst/>
                <a:highlight>
                  <a:srgbClr val="FFFFFF"/>
                </a:highlight>
                <a:latin typeface="Arial" panose="020B0604020202020204" pitchFamily="34" charset="0"/>
                <a:cs typeface="Arial" panose="020B0604020202020204" pitchFamily="34" charset="0"/>
              </a:rPr>
              <a:t>orporates the dependency between an observation and a residual error from a moving average model applied to lagged observations.</a:t>
            </a:r>
            <a:endParaRPr lang="en-US" sz="1200" b="1" dirty="0">
              <a:latin typeface="Arial" panose="020B0604020202020204" pitchFamily="34" charset="0"/>
              <a:cs typeface="Arial" panose="020B0604020202020204" pitchFamily="34" charset="0"/>
            </a:endParaRPr>
          </a:p>
          <a:p>
            <a:pPr marL="457200" indent="-457200">
              <a:buAutoNum type="arabicPeriod"/>
            </a:pPr>
            <a:endParaRPr lang="en-US" sz="1200" b="1" dirty="0">
              <a:latin typeface="Arial" panose="020B0604020202020204" pitchFamily="34" charset="0"/>
              <a:cs typeface="Arial" panose="020B0604020202020204" pitchFamily="34" charset="0"/>
            </a:endParaRPr>
          </a:p>
        </p:txBody>
      </p:sp>
      <p:sp>
        <p:nvSpPr>
          <p:cNvPr id="22" name="Сквиркл">
            <a:extLst>
              <a:ext uri="{FF2B5EF4-FFF2-40B4-BE49-F238E27FC236}">
                <a16:creationId xmlns:a16="http://schemas.microsoft.com/office/drawing/2014/main" id="{3993065E-5D25-C8F3-6855-E61CDEF4C239}"/>
              </a:ext>
            </a:extLst>
          </p:cNvPr>
          <p:cNvSpPr/>
          <p:nvPr/>
        </p:nvSpPr>
        <p:spPr>
          <a:xfrm>
            <a:off x="7071125" y="975422"/>
            <a:ext cx="4250712" cy="5324898"/>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sym typeface="Arial"/>
            </a:endParaRPr>
          </a:p>
        </p:txBody>
      </p:sp>
      <p:sp>
        <p:nvSpPr>
          <p:cNvPr id="27" name="Rectangle: Top Corners Rounded 26">
            <a:extLst>
              <a:ext uri="{FF2B5EF4-FFF2-40B4-BE49-F238E27FC236}">
                <a16:creationId xmlns:a16="http://schemas.microsoft.com/office/drawing/2014/main" id="{398A2946-5236-97E5-5645-3B00471D11C6}"/>
              </a:ext>
            </a:extLst>
          </p:cNvPr>
          <p:cNvSpPr/>
          <p:nvPr/>
        </p:nvSpPr>
        <p:spPr>
          <a:xfrm flipH="1">
            <a:off x="7140141" y="1051495"/>
            <a:ext cx="4167288" cy="325760"/>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DATA SET</a:t>
            </a:r>
          </a:p>
        </p:txBody>
      </p:sp>
      <p:sp>
        <p:nvSpPr>
          <p:cNvPr id="29" name="TextBox 28">
            <a:extLst>
              <a:ext uri="{FF2B5EF4-FFF2-40B4-BE49-F238E27FC236}">
                <a16:creationId xmlns:a16="http://schemas.microsoft.com/office/drawing/2014/main" id="{2F9087E6-4ACE-603A-D338-914D148FB843}"/>
              </a:ext>
            </a:extLst>
          </p:cNvPr>
          <p:cNvSpPr txBox="1"/>
          <p:nvPr/>
        </p:nvSpPr>
        <p:spPr>
          <a:xfrm>
            <a:off x="7174440" y="2187329"/>
            <a:ext cx="4000943" cy="243143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Main columns in data set:</a:t>
            </a:r>
          </a:p>
          <a:p>
            <a:pPr marL="457200" indent="-457200">
              <a:buAutoNum type="arabicPeriod"/>
            </a:pPr>
            <a:endParaRPr lang="en-US" sz="1600" b="1" dirty="0">
              <a:latin typeface="Arial" panose="020B0604020202020204" pitchFamily="34" charset="0"/>
              <a:cs typeface="Arial" panose="020B0604020202020204" pitchFamily="34" charset="0"/>
            </a:endParaRPr>
          </a:p>
          <a:p>
            <a:pPr marL="457200" indent="-457200">
              <a:buAutoNum type="arabicPeriod"/>
            </a:pPr>
            <a:endParaRPr lang="en-US" sz="1200" b="1" dirty="0">
              <a:latin typeface="Arial" panose="020B0604020202020204" pitchFamily="34" charset="0"/>
              <a:cs typeface="Arial" panose="020B0604020202020204" pitchFamily="34" charset="0"/>
            </a:endParaRPr>
          </a:p>
          <a:p>
            <a:pPr marL="285750" lvl="1" indent="-285750">
              <a:buFont typeface="+mj-lt"/>
              <a:buAutoNum type="romanLcPeriod"/>
            </a:pPr>
            <a:r>
              <a:rPr lang="en-US" sz="1200" dirty="0">
                <a:latin typeface="Arial" panose="020B0604020202020204" pitchFamily="34" charset="0"/>
                <a:cs typeface="Arial" panose="020B0604020202020204" pitchFamily="34" charset="0"/>
              </a:rPr>
              <a:t>    Is_Cancelled</a:t>
            </a:r>
          </a:p>
          <a:p>
            <a:pPr marL="285750" lvl="1" indent="-285750">
              <a:buFont typeface="+mj-lt"/>
              <a:buAutoNum type="romanLcPeriod"/>
            </a:pPr>
            <a:r>
              <a:rPr lang="en-US" sz="1200" dirty="0">
                <a:latin typeface="Arial" panose="020B0604020202020204" pitchFamily="34" charset="0"/>
                <a:cs typeface="Arial" panose="020B0604020202020204" pitchFamily="34" charset="0"/>
              </a:rPr>
              <a:t>     </a:t>
            </a:r>
          </a:p>
          <a:p>
            <a:pPr marL="285750" lvl="1" indent="-285750">
              <a:buFont typeface="+mj-lt"/>
              <a:buAutoNum type="romanLcPeriod"/>
            </a:pPr>
            <a:r>
              <a:rPr lang="en-US" sz="1200" dirty="0">
                <a:latin typeface="Arial" panose="020B0604020202020204" pitchFamily="34" charset="0"/>
                <a:cs typeface="Arial" panose="020B0604020202020204" pitchFamily="34" charset="0"/>
              </a:rPr>
              <a:t>     Leadtime</a:t>
            </a:r>
          </a:p>
          <a:p>
            <a:pPr marL="285750" lvl="1" indent="-285750">
              <a:buFont typeface="+mj-lt"/>
              <a:buAutoNum type="romanLcPeriod"/>
            </a:pPr>
            <a:r>
              <a:rPr lang="en-US" sz="1200" dirty="0">
                <a:latin typeface="Arial" panose="020B0604020202020204" pitchFamily="34" charset="0"/>
                <a:cs typeface="Arial" panose="020B0604020202020204" pitchFamily="34" charset="0"/>
              </a:rPr>
              <a:t>    </a:t>
            </a:r>
          </a:p>
          <a:p>
            <a:pPr marL="285750" lvl="1" indent="-285750">
              <a:buFont typeface="+mj-lt"/>
              <a:buAutoNum type="romanLcPeriod"/>
            </a:pPr>
            <a:r>
              <a:rPr lang="en-US" sz="1200" dirty="0">
                <a:latin typeface="Arial" panose="020B0604020202020204" pitchFamily="34" charset="0"/>
                <a:cs typeface="Arial" panose="020B0604020202020204" pitchFamily="34" charset="0"/>
              </a:rPr>
              <a:t>      Arrival date</a:t>
            </a:r>
          </a:p>
          <a:p>
            <a:pPr marL="285750" lvl="1" indent="-285750">
              <a:buFont typeface="+mj-lt"/>
              <a:buAutoNum type="romanLcPeriod"/>
            </a:pPr>
            <a:endParaRPr lang="en-US" sz="1200" dirty="0">
              <a:latin typeface="Arial" panose="020B0604020202020204" pitchFamily="34" charset="0"/>
              <a:cs typeface="Arial" panose="020B0604020202020204" pitchFamily="34" charset="0"/>
            </a:endParaRPr>
          </a:p>
          <a:p>
            <a:pPr marL="285750" lvl="1" indent="-285750">
              <a:buFont typeface="+mj-lt"/>
              <a:buAutoNum type="romanLcPeriod"/>
            </a:pPr>
            <a:r>
              <a:rPr lang="en-US" sz="1200" dirty="0">
                <a:latin typeface="Arial" panose="020B0604020202020204" pitchFamily="34" charset="0"/>
                <a:cs typeface="Arial" panose="020B0604020202020204" pitchFamily="34" charset="0"/>
              </a:rPr>
              <a:t>       Stays_in_weekend</a:t>
            </a:r>
          </a:p>
          <a:p>
            <a:pPr marL="285750" lvl="1" indent="-285750">
              <a:buFont typeface="+mj-lt"/>
              <a:buAutoNum type="romanLcPeriod"/>
            </a:pPr>
            <a:endParaRPr lang="en-US" sz="1200" b="1" dirty="0">
              <a:latin typeface="Arial" panose="020B0604020202020204" pitchFamily="34" charset="0"/>
              <a:cs typeface="Arial" panose="020B0604020202020204" pitchFamily="34" charset="0"/>
            </a:endParaRPr>
          </a:p>
          <a:p>
            <a:pPr marL="457200" indent="-457200">
              <a:buAutoNum type="arabicPeriod"/>
            </a:pPr>
            <a:endParaRPr lang="en-US" sz="1200" b="1" dirty="0">
              <a:latin typeface="Arial" panose="020B0604020202020204" pitchFamily="34" charset="0"/>
              <a:cs typeface="Arial" panose="020B0604020202020204" pitchFamily="34" charset="0"/>
            </a:endParaRPr>
          </a:p>
        </p:txBody>
      </p:sp>
      <p:sp>
        <p:nvSpPr>
          <p:cNvPr id="36" name="Rectangle 2">
            <a:extLst>
              <a:ext uri="{FF2B5EF4-FFF2-40B4-BE49-F238E27FC236}">
                <a16:creationId xmlns:a16="http://schemas.microsoft.com/office/drawing/2014/main" id="{E992E257-C487-8207-B171-CB138BD615AA}"/>
              </a:ext>
            </a:extLst>
          </p:cNvPr>
          <p:cNvSpPr>
            <a:spLocks noChangeArrowheads="1"/>
          </p:cNvSpPr>
          <p:nvPr/>
        </p:nvSpPr>
        <p:spPr bwMode="auto">
          <a:xfrm>
            <a:off x="838200" y="3635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741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D128DF-3D2D-F891-ADF9-98E862E322F2}"/>
              </a:ext>
            </a:extLst>
          </p:cNvPr>
          <p:cNvSpPr>
            <a:spLocks noGrp="1"/>
          </p:cNvSpPr>
          <p:nvPr>
            <p:ph type="sldNum" idx="12"/>
          </p:nvPr>
        </p:nvSpPr>
        <p:spPr/>
        <p:txBody>
          <a:bodyPr/>
          <a:lstStyle/>
          <a:p>
            <a:fld id="{00000000-1234-1234-1234-123412341234}" type="slidenum">
              <a:rPr lang="en-US" smtClean="0"/>
              <a:pPr/>
              <a:t>5</a:t>
            </a:fld>
            <a:endParaRPr lang="en-US"/>
          </a:p>
        </p:txBody>
      </p:sp>
      <p:sp>
        <p:nvSpPr>
          <p:cNvPr id="24" name="Сквиркл">
            <a:extLst>
              <a:ext uri="{FF2B5EF4-FFF2-40B4-BE49-F238E27FC236}">
                <a16:creationId xmlns:a16="http://schemas.microsoft.com/office/drawing/2014/main" id="{49945243-EC7E-761B-4723-2654CC0229A3}"/>
              </a:ext>
            </a:extLst>
          </p:cNvPr>
          <p:cNvSpPr/>
          <p:nvPr/>
        </p:nvSpPr>
        <p:spPr>
          <a:xfrm>
            <a:off x="7283233" y="743993"/>
            <a:ext cx="3998985" cy="5066872"/>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sym typeface="Arial"/>
            </a:endParaRPr>
          </a:p>
        </p:txBody>
      </p:sp>
      <p:sp>
        <p:nvSpPr>
          <p:cNvPr id="25" name="Rectangle: Top Corners Rounded 24">
            <a:extLst>
              <a:ext uri="{FF2B5EF4-FFF2-40B4-BE49-F238E27FC236}">
                <a16:creationId xmlns:a16="http://schemas.microsoft.com/office/drawing/2014/main" id="{4DFF7006-0D92-8E05-D2C0-971822FF307E}"/>
              </a:ext>
            </a:extLst>
          </p:cNvPr>
          <p:cNvSpPr/>
          <p:nvPr/>
        </p:nvSpPr>
        <p:spPr>
          <a:xfrm>
            <a:off x="7352250" y="833106"/>
            <a:ext cx="3860951" cy="325760"/>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OBSERVATIONS</a:t>
            </a:r>
          </a:p>
        </p:txBody>
      </p:sp>
      <p:sp>
        <p:nvSpPr>
          <p:cNvPr id="33" name="TextBox 32">
            <a:extLst>
              <a:ext uri="{FF2B5EF4-FFF2-40B4-BE49-F238E27FC236}">
                <a16:creationId xmlns:a16="http://schemas.microsoft.com/office/drawing/2014/main" id="{51753F95-5E70-D56B-ED27-20D24DD32B76}"/>
              </a:ext>
            </a:extLst>
          </p:cNvPr>
          <p:cNvSpPr txBox="1"/>
          <p:nvPr/>
        </p:nvSpPr>
        <p:spPr>
          <a:xfrm>
            <a:off x="7346590" y="2034131"/>
            <a:ext cx="3548897" cy="2585323"/>
          </a:xfrm>
          <a:prstGeom prst="rect">
            <a:avLst/>
          </a:prstGeom>
          <a:noFill/>
        </p:spPr>
        <p:txBody>
          <a:bodyPr wrap="square" rtlCol="0">
            <a:spAutoFit/>
          </a:bodyPr>
          <a:lstStyle/>
          <a:p>
            <a:pPr marL="285750" indent="-285750" algn="l">
              <a:buFont typeface="Arial" panose="020B0604020202020204" pitchFamily="34" charset="0"/>
              <a:buChar char="•"/>
            </a:pPr>
            <a:r>
              <a:rPr lang="en-US" dirty="0">
                <a:highlight>
                  <a:srgbClr val="FFFFFF"/>
                </a:highlight>
                <a:latin typeface="Arial" panose="020B0604020202020204" pitchFamily="34" charset="0"/>
                <a:cs typeface="Arial" panose="020B0604020202020204" pitchFamily="34" charset="0"/>
              </a:rPr>
              <a:t>T</a:t>
            </a:r>
            <a:r>
              <a:rPr lang="en-US" b="0" i="0" dirty="0">
                <a:solidFill>
                  <a:srgbClr val="000000"/>
                </a:solidFill>
                <a:effectLst/>
                <a:highlight>
                  <a:srgbClr val="FFFFFF"/>
                </a:highlight>
                <a:latin typeface="Arial" panose="020B0604020202020204" pitchFamily="34" charset="0"/>
                <a:cs typeface="Arial" panose="020B0604020202020204" pitchFamily="34" charset="0"/>
              </a:rPr>
              <a:t>he ARIMA(1,0,1)(2,1,0)[52] order to construct the ARIMA model,</a:t>
            </a:r>
          </a:p>
          <a:p>
            <a:pPr marL="285750" indent="-285750" algn="l">
              <a:buFont typeface="Arial" panose="020B0604020202020204" pitchFamily="34" charset="0"/>
              <a:buChar char="•"/>
            </a:pPr>
            <a:endParaRPr lang="en-US" dirty="0">
              <a:highlight>
                <a:srgbClr val="FFFFFF"/>
              </a:highligh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highlight>
                  <a:srgbClr val="FFFFFF"/>
                </a:highlight>
                <a:latin typeface="Arial" panose="020B0604020202020204" pitchFamily="34" charset="0"/>
                <a:cs typeface="Arial" panose="020B0604020202020204" pitchFamily="34" charset="0"/>
              </a:rPr>
              <a:t> leveraging its superior performance based on the AIC criterion. </a:t>
            </a:r>
          </a:p>
          <a:p>
            <a:pPr marL="285750" indent="-285750" algn="l">
              <a:buFont typeface="Arial" panose="020B0604020202020204" pitchFamily="34" charset="0"/>
              <a:buChar char="•"/>
            </a:pPr>
            <a:endParaRPr lang="en-US" dirty="0">
              <a:highlight>
                <a:srgbClr val="FFFFFF"/>
              </a:highligh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highlight>
                  <a:srgbClr val="FFFFFF"/>
                </a:highlight>
                <a:latin typeface="Arial" panose="020B0604020202020204" pitchFamily="34" charset="0"/>
                <a:cs typeface="Arial" panose="020B0604020202020204" pitchFamily="34" charset="0"/>
              </a:rPr>
              <a:t>***AIC -A statistical measurement of Information Criterion.</a:t>
            </a:r>
          </a:p>
          <a:p>
            <a:pPr algn="l"/>
            <a:endParaRPr lang="en-US" sz="1000" b="0" i="0" dirty="0">
              <a:solidFill>
                <a:srgbClr val="000000"/>
              </a:solidFill>
              <a:effectLst/>
              <a:highlight>
                <a:srgbClr val="FFFFFF"/>
              </a:highligh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000" dirty="0">
              <a:highlight>
                <a:srgbClr val="FFFFFF"/>
              </a:highligh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000" b="0" i="0" dirty="0">
              <a:solidFill>
                <a:srgbClr val="000000"/>
              </a:solidFill>
              <a:effectLst/>
              <a:highlight>
                <a:srgbClr val="FFFFFF"/>
              </a:highlight>
              <a:latin typeface="Arial" panose="020B0604020202020204" pitchFamily="34" charset="0"/>
              <a:cs typeface="Arial" panose="020B0604020202020204" pitchFamily="34" charset="0"/>
            </a:endParaRPr>
          </a:p>
          <a:p>
            <a:endParaRPr lang="en-US" sz="1000" dirty="0"/>
          </a:p>
          <a:p>
            <a:endParaRPr lang="en-US" sz="1000" dirty="0"/>
          </a:p>
        </p:txBody>
      </p:sp>
      <p:sp>
        <p:nvSpPr>
          <p:cNvPr id="12" name="Сквиркл">
            <a:extLst>
              <a:ext uri="{FF2B5EF4-FFF2-40B4-BE49-F238E27FC236}">
                <a16:creationId xmlns:a16="http://schemas.microsoft.com/office/drawing/2014/main" id="{6CAC119A-B4B9-C719-AD95-09C74FF6FBA1}"/>
              </a:ext>
            </a:extLst>
          </p:cNvPr>
          <p:cNvSpPr/>
          <p:nvPr/>
        </p:nvSpPr>
        <p:spPr>
          <a:xfrm>
            <a:off x="1125253" y="697416"/>
            <a:ext cx="4492307" cy="5324898"/>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sym typeface="Arial"/>
            </a:endParaRPr>
          </a:p>
        </p:txBody>
      </p:sp>
      <p:sp>
        <p:nvSpPr>
          <p:cNvPr id="38" name="Rectangle: Top Corners Rounded 37">
            <a:extLst>
              <a:ext uri="{FF2B5EF4-FFF2-40B4-BE49-F238E27FC236}">
                <a16:creationId xmlns:a16="http://schemas.microsoft.com/office/drawing/2014/main" id="{DCBC795C-4E08-47EA-A160-8C9CC70DFB4C}"/>
              </a:ext>
            </a:extLst>
          </p:cNvPr>
          <p:cNvSpPr/>
          <p:nvPr/>
        </p:nvSpPr>
        <p:spPr>
          <a:xfrm flipH="1">
            <a:off x="1110843" y="743993"/>
            <a:ext cx="4492306" cy="367489"/>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rebuchet MS" panose="020B0603020202020204"/>
                <a:sym typeface="Arial"/>
              </a:rPr>
              <a:t>PERFORMANCE OF THE MODEL</a:t>
            </a:r>
          </a:p>
        </p:txBody>
      </p:sp>
      <p:pic>
        <p:nvPicPr>
          <p:cNvPr id="4" name="Picture 3">
            <a:extLst>
              <a:ext uri="{FF2B5EF4-FFF2-40B4-BE49-F238E27FC236}">
                <a16:creationId xmlns:a16="http://schemas.microsoft.com/office/drawing/2014/main" id="{EAB76609-2F4F-D7AE-B59D-B02C3A7705EB}"/>
              </a:ext>
            </a:extLst>
          </p:cNvPr>
          <p:cNvPicPr>
            <a:picLocks noChangeAspect="1"/>
          </p:cNvPicPr>
          <p:nvPr/>
        </p:nvPicPr>
        <p:blipFill>
          <a:blip r:embed="rId2"/>
          <a:stretch>
            <a:fillRect/>
          </a:stretch>
        </p:blipFill>
        <p:spPr>
          <a:xfrm>
            <a:off x="1144917" y="1270449"/>
            <a:ext cx="4398260" cy="2144678"/>
          </a:xfrm>
          <a:prstGeom prst="rect">
            <a:avLst/>
          </a:prstGeom>
        </p:spPr>
      </p:pic>
      <p:pic>
        <p:nvPicPr>
          <p:cNvPr id="14" name="Picture 13">
            <a:extLst>
              <a:ext uri="{FF2B5EF4-FFF2-40B4-BE49-F238E27FC236}">
                <a16:creationId xmlns:a16="http://schemas.microsoft.com/office/drawing/2014/main" id="{AEEEE315-D77C-5C76-5E2D-638A5632D3F2}"/>
              </a:ext>
            </a:extLst>
          </p:cNvPr>
          <p:cNvPicPr>
            <a:picLocks noChangeAspect="1"/>
          </p:cNvPicPr>
          <p:nvPr/>
        </p:nvPicPr>
        <p:blipFill>
          <a:blip r:embed="rId3"/>
          <a:stretch>
            <a:fillRect/>
          </a:stretch>
        </p:blipFill>
        <p:spPr>
          <a:xfrm>
            <a:off x="978799" y="3592193"/>
            <a:ext cx="4624350" cy="2144678"/>
          </a:xfrm>
          <a:prstGeom prst="rect">
            <a:avLst/>
          </a:prstGeom>
        </p:spPr>
      </p:pic>
    </p:spTree>
    <p:extLst>
      <p:ext uri="{BB962C8B-B14F-4D97-AF65-F5344CB8AC3E}">
        <p14:creationId xmlns:p14="http://schemas.microsoft.com/office/powerpoint/2010/main" val="2998056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виркл">
            <a:extLst>
              <a:ext uri="{FF2B5EF4-FFF2-40B4-BE49-F238E27FC236}">
                <a16:creationId xmlns:a16="http://schemas.microsoft.com/office/drawing/2014/main" id="{909441CD-C011-A3D7-F6B6-74486A964420}"/>
              </a:ext>
            </a:extLst>
          </p:cNvPr>
          <p:cNvSpPr/>
          <p:nvPr/>
        </p:nvSpPr>
        <p:spPr>
          <a:xfrm>
            <a:off x="458936" y="948981"/>
            <a:ext cx="3670609" cy="5363329"/>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sym typeface="Arial"/>
            </a:endParaRPr>
          </a:p>
        </p:txBody>
      </p:sp>
      <p:sp>
        <p:nvSpPr>
          <p:cNvPr id="3" name="Rectangle: Top Corners Rounded 2">
            <a:extLst>
              <a:ext uri="{FF2B5EF4-FFF2-40B4-BE49-F238E27FC236}">
                <a16:creationId xmlns:a16="http://schemas.microsoft.com/office/drawing/2014/main" id="{4420F7A7-616A-923C-0EFD-9C59F7F9521A}"/>
              </a:ext>
            </a:extLst>
          </p:cNvPr>
          <p:cNvSpPr/>
          <p:nvPr/>
        </p:nvSpPr>
        <p:spPr>
          <a:xfrm flipH="1">
            <a:off x="468959" y="948982"/>
            <a:ext cx="3670609" cy="346368"/>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MODEL USED</a:t>
            </a:r>
          </a:p>
        </p:txBody>
      </p:sp>
      <p:sp>
        <p:nvSpPr>
          <p:cNvPr id="4" name="TextBox 3">
            <a:extLst>
              <a:ext uri="{FF2B5EF4-FFF2-40B4-BE49-F238E27FC236}">
                <a16:creationId xmlns:a16="http://schemas.microsoft.com/office/drawing/2014/main" id="{F19E070B-4FFF-218D-C4EC-40F08BE24538}"/>
              </a:ext>
            </a:extLst>
          </p:cNvPr>
          <p:cNvSpPr txBox="1"/>
          <p:nvPr/>
        </p:nvSpPr>
        <p:spPr>
          <a:xfrm>
            <a:off x="562252" y="1502124"/>
            <a:ext cx="3454926" cy="446276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2. LSTM:</a:t>
            </a:r>
          </a:p>
          <a:p>
            <a:pPr marL="457200" indent="-457200">
              <a:buAutoNum type="arabicPeriod"/>
            </a:pPr>
            <a:endParaRPr lang="en-US" sz="1200" b="1" dirty="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b="0" i="0" dirty="0">
                <a:effectLst/>
                <a:highlight>
                  <a:srgbClr val="FFFFFF"/>
                </a:highlight>
                <a:latin typeface="Arial" panose="020B0604020202020204" pitchFamily="34" charset="0"/>
                <a:cs typeface="Arial" panose="020B0604020202020204" pitchFamily="34" charset="0"/>
              </a:rPr>
              <a:t>Long Short Term Memory, has an extreme ability to predict complex time series data.</a:t>
            </a:r>
          </a:p>
          <a:p>
            <a:pPr marL="171450" indent="-171450" algn="l">
              <a:buFont typeface="Arial" panose="020B0604020202020204" pitchFamily="34" charset="0"/>
              <a:buChar char="•"/>
            </a:pPr>
            <a:endParaRPr lang="en-US" sz="1200" dirty="0">
              <a:highlight>
                <a:srgbClr val="FFFFFF"/>
              </a:highlight>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b="0" i="0" dirty="0">
                <a:effectLst/>
                <a:highlight>
                  <a:srgbClr val="FFFFFF"/>
                </a:highlight>
                <a:latin typeface="Arial" panose="020B0604020202020204" pitchFamily="34" charset="0"/>
                <a:cs typeface="Arial" panose="020B0604020202020204" pitchFamily="34" charset="0"/>
              </a:rPr>
              <a:t> It constructs an empirical analysis framework to forecast hotel accommodation demand.</a:t>
            </a:r>
          </a:p>
          <a:p>
            <a:pPr marL="171450" indent="-171450" algn="l">
              <a:buFont typeface="Arial" panose="020B0604020202020204" pitchFamily="34" charset="0"/>
              <a:buChar char="•"/>
            </a:pPr>
            <a:endParaRPr lang="en-US" sz="1200" dirty="0">
              <a:highlight>
                <a:srgbClr val="FFFFFF"/>
              </a:highlight>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b="0" i="0" dirty="0">
                <a:effectLst/>
                <a:highlight>
                  <a:srgbClr val="FFFFFF"/>
                </a:highlight>
                <a:latin typeface="Arial" panose="020B0604020202020204" pitchFamily="34" charset="0"/>
                <a:cs typeface="Arial" panose="020B0604020202020204" pitchFamily="34" charset="0"/>
              </a:rPr>
              <a:t> It has been designed specifically to address the vanishing gradient specifically designed to address the vanishing gradient problem.</a:t>
            </a:r>
          </a:p>
          <a:p>
            <a:pPr marL="171450" indent="-171450" algn="l">
              <a:buFont typeface="Arial" panose="020B0604020202020204" pitchFamily="34" charset="0"/>
              <a:buChar char="•"/>
            </a:pPr>
            <a:endParaRPr lang="en-US" sz="1200" dirty="0">
              <a:highlight>
                <a:srgbClr val="FFFFFF"/>
              </a:highlight>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b="0" i="0" dirty="0">
                <a:effectLst/>
                <a:highlight>
                  <a:srgbClr val="FFFFFF"/>
                </a:highlight>
                <a:latin typeface="Arial" panose="020B0604020202020204" pitchFamily="34" charset="0"/>
                <a:cs typeface="Arial" panose="020B0604020202020204" pitchFamily="34" charset="0"/>
              </a:rPr>
              <a:t> The memory cell that incorporates retains information over time, LSTM effectively captures the temporal dependency by employing 3 gates: (input, output &amp; forget). </a:t>
            </a:r>
          </a:p>
          <a:p>
            <a:pPr marL="171450" indent="-171450" algn="l">
              <a:buFont typeface="Arial" panose="020B0604020202020204" pitchFamily="34" charset="0"/>
              <a:buChar char="•"/>
            </a:pPr>
            <a:endParaRPr lang="en-US" sz="1200" dirty="0">
              <a:highlight>
                <a:srgbClr val="FFFFFF"/>
              </a:highlight>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b="0" i="0" dirty="0">
                <a:effectLst/>
                <a:highlight>
                  <a:srgbClr val="FFFFFF"/>
                </a:highlight>
                <a:latin typeface="Arial" panose="020B0604020202020204" pitchFamily="34" charset="0"/>
                <a:cs typeface="Arial" panose="020B0604020202020204" pitchFamily="34" charset="0"/>
              </a:rPr>
              <a:t>These gates control the data flow by remembering or forgetting past information.</a:t>
            </a:r>
          </a:p>
          <a:p>
            <a:pPr marL="171450" indent="-171450" algn="l">
              <a:buFont typeface="Arial" panose="020B0604020202020204" pitchFamily="34" charset="0"/>
              <a:buChar char="•"/>
            </a:pPr>
            <a:endParaRPr lang="en-US" sz="1200" dirty="0">
              <a:highlight>
                <a:srgbClr val="FFFFFF"/>
              </a:highlight>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b="0" i="0" dirty="0">
                <a:effectLst/>
                <a:highlight>
                  <a:srgbClr val="FFFFFF"/>
                </a:highlight>
                <a:latin typeface="Arial" panose="020B0604020202020204" pitchFamily="34" charset="0"/>
                <a:cs typeface="Arial" panose="020B0604020202020204" pitchFamily="34" charset="0"/>
              </a:rPr>
              <a:t> Additionally, it updates information based on new input and allows LSTM to capture and leverage long-term dependencies in the data.</a:t>
            </a:r>
            <a:endParaRPr lang="en-US" sz="1200" b="1" dirty="0">
              <a:latin typeface="Arial" panose="020B0604020202020204" pitchFamily="34" charset="0"/>
              <a:cs typeface="Arial" panose="020B0604020202020204" pitchFamily="34" charset="0"/>
            </a:endParaRPr>
          </a:p>
        </p:txBody>
      </p:sp>
      <p:sp>
        <p:nvSpPr>
          <p:cNvPr id="5" name="Сквиркл">
            <a:extLst>
              <a:ext uri="{FF2B5EF4-FFF2-40B4-BE49-F238E27FC236}">
                <a16:creationId xmlns:a16="http://schemas.microsoft.com/office/drawing/2014/main" id="{49BA171F-F00B-2B2D-030A-42924258556F}"/>
              </a:ext>
            </a:extLst>
          </p:cNvPr>
          <p:cNvSpPr/>
          <p:nvPr/>
        </p:nvSpPr>
        <p:spPr>
          <a:xfrm>
            <a:off x="4694370" y="1068309"/>
            <a:ext cx="3348425" cy="5135845"/>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sym typeface="Arial"/>
            </a:endParaRPr>
          </a:p>
        </p:txBody>
      </p:sp>
      <p:sp>
        <p:nvSpPr>
          <p:cNvPr id="6" name="Rectangle: Top Corners Rounded 5">
            <a:extLst>
              <a:ext uri="{FF2B5EF4-FFF2-40B4-BE49-F238E27FC236}">
                <a16:creationId xmlns:a16="http://schemas.microsoft.com/office/drawing/2014/main" id="{9569F085-44CF-6CDD-3DBE-92BC5D5D89D0}"/>
              </a:ext>
            </a:extLst>
          </p:cNvPr>
          <p:cNvSpPr/>
          <p:nvPr/>
        </p:nvSpPr>
        <p:spPr>
          <a:xfrm flipH="1">
            <a:off x="4679960" y="978477"/>
            <a:ext cx="3348424" cy="354442"/>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PERFORMANCE OF THE MODEL</a:t>
            </a:r>
          </a:p>
        </p:txBody>
      </p:sp>
      <p:sp>
        <p:nvSpPr>
          <p:cNvPr id="7" name="Сквиркл">
            <a:extLst>
              <a:ext uri="{FF2B5EF4-FFF2-40B4-BE49-F238E27FC236}">
                <a16:creationId xmlns:a16="http://schemas.microsoft.com/office/drawing/2014/main" id="{C62EDAE5-2973-2E86-5E30-F2A767E6FA3F}"/>
              </a:ext>
            </a:extLst>
          </p:cNvPr>
          <p:cNvSpPr/>
          <p:nvPr/>
        </p:nvSpPr>
        <p:spPr>
          <a:xfrm>
            <a:off x="8435539" y="1059576"/>
            <a:ext cx="3348425" cy="5135845"/>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sym typeface="Arial"/>
            </a:endParaRPr>
          </a:p>
        </p:txBody>
      </p:sp>
      <p:sp>
        <p:nvSpPr>
          <p:cNvPr id="8" name="Rectangle: Top Corners Rounded 7">
            <a:extLst>
              <a:ext uri="{FF2B5EF4-FFF2-40B4-BE49-F238E27FC236}">
                <a16:creationId xmlns:a16="http://schemas.microsoft.com/office/drawing/2014/main" id="{E6B8FE12-FB8A-B34F-D1C7-23824D872B9E}"/>
              </a:ext>
            </a:extLst>
          </p:cNvPr>
          <p:cNvSpPr/>
          <p:nvPr/>
        </p:nvSpPr>
        <p:spPr>
          <a:xfrm flipH="1">
            <a:off x="8421129" y="969744"/>
            <a:ext cx="3348424" cy="354442"/>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OBSERVATION</a:t>
            </a:r>
          </a:p>
        </p:txBody>
      </p:sp>
      <p:pic>
        <p:nvPicPr>
          <p:cNvPr id="10" name="Picture 9">
            <a:extLst>
              <a:ext uri="{FF2B5EF4-FFF2-40B4-BE49-F238E27FC236}">
                <a16:creationId xmlns:a16="http://schemas.microsoft.com/office/drawing/2014/main" id="{AEF510D1-9B9A-110C-6C9D-1632153A0CE5}"/>
              </a:ext>
            </a:extLst>
          </p:cNvPr>
          <p:cNvPicPr>
            <a:picLocks noChangeAspect="1"/>
          </p:cNvPicPr>
          <p:nvPr/>
        </p:nvPicPr>
        <p:blipFill>
          <a:blip r:embed="rId2"/>
          <a:stretch>
            <a:fillRect/>
          </a:stretch>
        </p:blipFill>
        <p:spPr>
          <a:xfrm>
            <a:off x="4679960" y="2473031"/>
            <a:ext cx="3286906" cy="2326399"/>
          </a:xfrm>
          <a:prstGeom prst="rect">
            <a:avLst/>
          </a:prstGeom>
        </p:spPr>
      </p:pic>
      <p:sp>
        <p:nvSpPr>
          <p:cNvPr id="12" name="TextBox 11">
            <a:extLst>
              <a:ext uri="{FF2B5EF4-FFF2-40B4-BE49-F238E27FC236}">
                <a16:creationId xmlns:a16="http://schemas.microsoft.com/office/drawing/2014/main" id="{8CCC985D-E382-B023-686F-8C3768644F93}"/>
              </a:ext>
            </a:extLst>
          </p:cNvPr>
          <p:cNvSpPr txBox="1"/>
          <p:nvPr/>
        </p:nvSpPr>
        <p:spPr>
          <a:xfrm>
            <a:off x="8607620" y="2576503"/>
            <a:ext cx="2873731" cy="1384995"/>
          </a:xfrm>
          <a:prstGeom prst="rect">
            <a:avLst/>
          </a:prstGeom>
          <a:noFill/>
        </p:spPr>
        <p:txBody>
          <a:bodyPr wrap="square" rtlCol="0">
            <a:spAutoFit/>
          </a:bodyPr>
          <a:lstStyle/>
          <a:p>
            <a:r>
              <a:rPr lang="en-US" b="0" i="0" dirty="0">
                <a:solidFill>
                  <a:srgbClr val="242424"/>
                </a:solidFill>
                <a:effectLst/>
                <a:highlight>
                  <a:srgbClr val="FFFFFF"/>
                </a:highlight>
                <a:latin typeface="Arial" panose="020B0604020202020204" pitchFamily="34" charset="0"/>
                <a:cs typeface="Arial" panose="020B0604020202020204" pitchFamily="34" charset="0"/>
              </a:rPr>
              <a:t>Based on data analysis, we can observe that LSTM achieves the lowest MAE i</a:t>
            </a:r>
            <a:r>
              <a:rPr lang="en-US" dirty="0">
                <a:solidFill>
                  <a:srgbClr val="242424"/>
                </a:solidFill>
                <a:highlight>
                  <a:srgbClr val="FFFFFF"/>
                </a:highlight>
                <a:latin typeface="Arial" panose="020B0604020202020204" pitchFamily="34" charset="0"/>
                <a:cs typeface="Arial" panose="020B0604020202020204" pitchFamily="34" charset="0"/>
              </a:rPr>
              <a:t>.</a:t>
            </a:r>
            <a:r>
              <a:rPr lang="en-US" b="0" i="0" dirty="0">
                <a:solidFill>
                  <a:srgbClr val="242424"/>
                </a:solidFill>
                <a:effectLst/>
                <a:highlight>
                  <a:srgbClr val="FFFFFF"/>
                </a:highlight>
                <a:latin typeface="Arial" panose="020B0604020202020204" pitchFamily="34" charset="0"/>
                <a:cs typeface="Arial" panose="020B0604020202020204" pitchFamily="34" charset="0"/>
              </a:rPr>
              <a:t>e. 6, in contrast to ARIMA, i.e</a:t>
            </a:r>
            <a:r>
              <a:rPr lang="en-US" dirty="0">
                <a:solidFill>
                  <a:srgbClr val="242424"/>
                </a:solidFill>
                <a:highlight>
                  <a:srgbClr val="FFFFFF"/>
                </a:highlight>
                <a:latin typeface="Arial" panose="020B0604020202020204" pitchFamily="34" charset="0"/>
                <a:cs typeface="Arial" panose="020B0604020202020204" pitchFamily="34" charset="0"/>
              </a:rPr>
              <a:t>. </a:t>
            </a:r>
            <a:r>
              <a:rPr lang="en-US" b="0" i="0" dirty="0">
                <a:solidFill>
                  <a:srgbClr val="242424"/>
                </a:solidFill>
                <a:effectLst/>
                <a:highlight>
                  <a:srgbClr val="FFFFFF"/>
                </a:highlight>
                <a:latin typeface="Arial" panose="020B0604020202020204" pitchFamily="34" charset="0"/>
                <a:cs typeface="Arial" panose="020B0604020202020204" pitchFamily="34" charset="0"/>
              </a:rPr>
              <a:t>8, and can be considered the best method for our long-term forecasting task.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3708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C013-C883-0643-7FB6-01BA612E7A50}"/>
              </a:ext>
            </a:extLst>
          </p:cNvPr>
          <p:cNvSpPr>
            <a:spLocks noGrp="1"/>
          </p:cNvSpPr>
          <p:nvPr>
            <p:ph type="title"/>
          </p:nvPr>
        </p:nvSpPr>
        <p:spPr/>
        <p:txBody>
          <a:bodyPr/>
          <a:lstStyle/>
          <a:p>
            <a:r>
              <a:rPr lang="en-IN" dirty="0"/>
              <a:t>Conclusion</a:t>
            </a:r>
            <a:endParaRPr lang="en-US" dirty="0"/>
          </a:p>
        </p:txBody>
      </p:sp>
      <p:sp>
        <p:nvSpPr>
          <p:cNvPr id="3" name="Slide Number Placeholder 2">
            <a:extLst>
              <a:ext uri="{FF2B5EF4-FFF2-40B4-BE49-F238E27FC236}">
                <a16:creationId xmlns:a16="http://schemas.microsoft.com/office/drawing/2014/main" id="{0AB8A5A4-0F66-371F-4C7E-0CFC564543C3}"/>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11" name="TextBox 10">
            <a:extLst>
              <a:ext uri="{FF2B5EF4-FFF2-40B4-BE49-F238E27FC236}">
                <a16:creationId xmlns:a16="http://schemas.microsoft.com/office/drawing/2014/main" id="{73B983B9-6AA8-C5DC-65F2-A18034BD33DF}"/>
              </a:ext>
            </a:extLst>
          </p:cNvPr>
          <p:cNvSpPr txBox="1"/>
          <p:nvPr/>
        </p:nvSpPr>
        <p:spPr>
          <a:xfrm>
            <a:off x="2163097" y="1997839"/>
            <a:ext cx="7138219"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 The ARIMA method works fine with linear data.</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  If the data is clean and has seasonality in it, then ARIMA is the best method.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  But, if the data is non-linear and complex, LSTM is suitable.</a:t>
            </a:r>
          </a:p>
        </p:txBody>
      </p:sp>
    </p:spTree>
    <p:extLst>
      <p:ext uri="{BB962C8B-B14F-4D97-AF65-F5344CB8AC3E}">
        <p14:creationId xmlns:p14="http://schemas.microsoft.com/office/powerpoint/2010/main" val="2626342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
        <p:nvSpPr>
          <p:cNvPr id="4" name="TextBox 3">
            <a:extLst>
              <a:ext uri="{FF2B5EF4-FFF2-40B4-BE49-F238E27FC236}">
                <a16:creationId xmlns:a16="http://schemas.microsoft.com/office/drawing/2014/main" id="{A96D5EB9-BE77-C5F1-513A-F34FAACD66BC}"/>
              </a:ext>
            </a:extLst>
          </p:cNvPr>
          <p:cNvSpPr txBox="1"/>
          <p:nvPr/>
        </p:nvSpPr>
        <p:spPr>
          <a:xfrm>
            <a:off x="599587" y="5574890"/>
            <a:ext cx="9193342" cy="523220"/>
          </a:xfrm>
          <a:prstGeom prst="rect">
            <a:avLst/>
          </a:prstGeom>
          <a:noFill/>
        </p:spPr>
        <p:txBody>
          <a:bodyPr wrap="square" rtlCol="0">
            <a:spAutoFit/>
          </a:bodyPr>
          <a:lstStyle/>
          <a:p>
            <a:r>
              <a:rPr lang="en-US" dirty="0" err="1"/>
              <a:t>Github</a:t>
            </a:r>
            <a:r>
              <a:rPr lang="en-US" dirty="0"/>
              <a:t> : </a:t>
            </a:r>
            <a:r>
              <a:rPr lang="en-US" dirty="0">
                <a:hlinkClick r:id="rId8"/>
              </a:rPr>
              <a:t>https://github.com/ds-stratgic-work/Time-Series-Forecast-on-Hotel-Demand</a:t>
            </a:r>
            <a:r>
              <a:rPr lang="en-US">
                <a:hlinkClick r:id="rId8"/>
              </a:rPr>
              <a:t>.git</a:t>
            </a:r>
            <a:r>
              <a:rPr lang="en-US"/>
              <a:t> </a:t>
            </a:r>
            <a:endParaRPr lang="en-US" dirty="0"/>
          </a:p>
          <a:p>
            <a:r>
              <a:rPr lang="en-US" dirty="0"/>
              <a:t> </a:t>
            </a:r>
          </a:p>
        </p:txBody>
      </p:sp>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C4E4E58-B45F-4A33-8310-8124205F3B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4297</TotalTime>
  <Words>676</Words>
  <Application>Microsoft Office PowerPoint</Application>
  <PresentationFormat>Widescreen</PresentationFormat>
  <Paragraphs>86</Paragraphs>
  <Slides>8</Slides>
  <Notes>3</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8</vt:i4>
      </vt:variant>
    </vt:vector>
  </HeadingPairs>
  <TitlesOfParts>
    <vt:vector size="15" baseType="lpstr">
      <vt:lpstr>Arial</vt:lpstr>
      <vt:lpstr>Calibri</vt:lpstr>
      <vt:lpstr>Century Gothic</vt:lpstr>
      <vt:lpstr>Trebuchet MS</vt:lpstr>
      <vt:lpstr>1_Office Theme</vt:lpstr>
      <vt:lpstr>2_Office Theme</vt:lpstr>
      <vt:lpstr>think-cell Slide</vt:lpstr>
      <vt:lpstr> </vt:lpstr>
      <vt:lpstr>Agenda</vt:lpstr>
      <vt:lpstr>    The most important part of tourism is to manage hotels and resorts. The number of tourist flows in a Resort or hotel is the indicator of the hotel revenue. The accurate guest prediction to occupy all Rooms of the Hotel(ROH), is the key to revenue management that helps organizations and companies allocate limited tourism resources reasonably to maintain market competitiveness. The curve is non-linear with complex, huge, fluctuations in data and its characteristics. During the season the flow of tourists increases the demand in tourism management for the hotels and resorts. The decision-makers in tourism management fall into a dilemma, either overestimation or underestimation of the tourist flow. Forecasting accurately the results increases the demand.      Tourism demands the overnight guests’ flow of hotels is complex non-linearity and fluctuations. This uncertainty during pick time or in a season creates a dilemma in the tourism department. Additionally, an online query index generated by the tourists creates traffic in searching for the proper information about the tourist flow. To introduce a proper Linear and non-linear method or frameworks that can survive the industry with meaningful and sharp growth in review.</vt:lpstr>
      <vt:lpstr>Time Series Models </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42</cp:revision>
  <dcterms:created xsi:type="dcterms:W3CDTF">2022-04-11T12:34:12Z</dcterms:created>
  <dcterms:modified xsi:type="dcterms:W3CDTF">2024-05-13T04:29:55Z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